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notesSlides/notesSlide3.xml" ContentType="application/vnd.openxmlformats-officedocument.presentationml.notes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s/slide16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Default Extension="gif" ContentType="image/gif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2" r:id="rId4"/>
    <p:sldId id="264" r:id="rId5"/>
    <p:sldId id="266" r:id="rId6"/>
    <p:sldId id="258" r:id="rId7"/>
    <p:sldId id="259" r:id="rId8"/>
    <p:sldId id="263" r:id="rId9"/>
    <p:sldId id="272" r:id="rId10"/>
    <p:sldId id="260" r:id="rId11"/>
    <p:sldId id="267" r:id="rId12"/>
    <p:sldId id="261" r:id="rId13"/>
    <p:sldId id="268" r:id="rId14"/>
    <p:sldId id="269" r:id="rId15"/>
    <p:sldId id="271" r:id="rId16"/>
    <p:sldId id="273" r:id="rId17"/>
    <p:sldId id="270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 varScale="1">
        <p:scale>
          <a:sx n="75" d="100"/>
          <a:sy n="75" d="100"/>
        </p:scale>
        <p:origin x="-1304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E368CE-0FA8-0947-8158-F5F6D6D5CAFC}" type="datetimeFigureOut">
              <a:rPr lang="en-US" smtClean="0"/>
              <a:t>11/1/18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0E6CF-78D4-5041-98CD-440776A685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sz="1200" b="1" u="sng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Sigmoids</a:t>
            </a:r>
            <a:endParaRPr lang="en-US" sz="1200" b="1" u="sng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Vanishing gradient problem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Secondly , its output isn’t zero centered. It makes the gradient updates go too far in different directions. 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 &lt; output &lt; 1, and it makes optimization harder.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Sigmoids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saturate and kill gradients.</a:t>
            </a: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Sigmoids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slow convergence.</a:t>
            </a:r>
          </a:p>
          <a:p>
            <a:pPr lvl="0"/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u="sng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Tanh</a:t>
            </a:r>
            <a:endParaRPr lang="en-US" sz="1200" b="1" u="sng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Now it’s output is zero centered because its range in between -1 to 1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i.e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-1 &lt; output &lt; 1 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Hence optimization is 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easier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in this method hence in practice it is always preferred over Sigmoid function . 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But still it suffers from Vanishing gradient problem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/>
            <a:endParaRPr lang="en-US" sz="1200" b="1" u="sng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u="sng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ReLu</a:t>
            </a:r>
            <a:endParaRPr lang="en-US" sz="1200" b="1" u="sng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It has become very popular in the past couple of years. It was recently proved that it had 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 times improvement in </a:t>
            </a:r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convergence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Tanh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function. It’s just </a:t>
            </a:r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R(x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= max(0,x) </a:t>
            </a:r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i.e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if </a:t>
            </a:r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&lt; 0 , </a:t>
            </a:r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R(x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= 0 and if </a:t>
            </a:r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&gt;= 0 , </a:t>
            </a:r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R(x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= </a:t>
            </a:r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Hence as seeing the mathematical form of this function we can see that it is very simple and efficient . A lot of times in Machine learning and computer science we notice that most simple and consistent techniques and methods are only preferred and are best. 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Hence it avoids and rectifies 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vanishing gradient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problem . Almost all deep learning Models use 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nowadays.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Typically after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convolution and in hidden layers only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/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0E6CF-78D4-5041-98CD-440776A685BC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sz="1200" b="1" u="sng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Sigmoids</a:t>
            </a:r>
            <a:endParaRPr lang="en-US" sz="1200" b="1" u="sng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Vanishing gradient problem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Secondly , its output isn’t zero centered. It makes the gradient updates go too far in different directions. 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 &lt; output &lt; 1, and it makes optimization harder.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Sigmoids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saturate and kill gradients.</a:t>
            </a: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Sigmoids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slow convergence.</a:t>
            </a:r>
          </a:p>
          <a:p>
            <a:pPr lvl="0"/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u="sng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Tanh</a:t>
            </a:r>
            <a:endParaRPr lang="en-US" sz="1200" b="1" u="sng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Now it’s output is zero centered because its range in between -1 to 1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i.e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-1 &lt; output &lt; 1 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Hence optimization is 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easier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in this method hence in practice it is always preferred over Sigmoid function . 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But still it suffers from Vanishing gradient problem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/>
            <a:endParaRPr lang="en-US" sz="1200" b="1" u="sng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u="sng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ReLu</a:t>
            </a:r>
            <a:endParaRPr lang="en-US" sz="1200" b="1" u="sng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It has become very popular in the past couple of years. It was recently proved that it had 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 times improvement in </a:t>
            </a:r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convergence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Tanh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function. It’s just </a:t>
            </a:r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R(x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= max(0,x) </a:t>
            </a:r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i.e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if </a:t>
            </a:r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&lt; 0 , </a:t>
            </a:r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R(x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= 0 and if </a:t>
            </a:r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&gt;= 0 , </a:t>
            </a:r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R(x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= </a:t>
            </a:r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Hence as seeing the mathematical form of this function we can see that it is very simple and efficient . A lot of times in Machine learning and computer science we notice that most simple and consistent techniques and methods are only preferred and are best. 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Hence it avoids and rectifies 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vanishing gradient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problem . Almost all deep learning Models use 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nowadays.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Typically after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convolution and in hidden layers only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/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0E6CF-78D4-5041-98CD-440776A685BC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Back propagation</a:t>
            </a:r>
          </a:p>
          <a:p>
            <a:r>
              <a:rPr lang="en-US" dirty="0" smtClean="0"/>
              <a:t>Convolution FW</a:t>
            </a:r>
          </a:p>
          <a:p>
            <a:r>
              <a:rPr lang="en-US" dirty="0" smtClean="0"/>
              <a:t>Convolution</a:t>
            </a:r>
            <a:r>
              <a:rPr lang="en-US" baseline="0" dirty="0" smtClean="0"/>
              <a:t> Back prop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0E6CF-78D4-5041-98CD-440776A685BC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262E5-630A-B94C-869B-D67C976FE9DB}" type="datetimeFigureOut">
              <a:rPr lang="en-US" smtClean="0"/>
              <a:pPr/>
              <a:t>11/1/18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F3E13-AE60-0147-A4C8-C0A10D8DAA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262E5-630A-B94C-869B-D67C976FE9DB}" type="datetimeFigureOut">
              <a:rPr lang="en-US" smtClean="0"/>
              <a:pPr/>
              <a:t>11/1/18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F3E13-AE60-0147-A4C8-C0A10D8DAA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262E5-630A-B94C-869B-D67C976FE9DB}" type="datetimeFigureOut">
              <a:rPr lang="en-US" smtClean="0"/>
              <a:pPr/>
              <a:t>11/1/18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F3E13-AE60-0147-A4C8-C0A10D8DAA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262E5-630A-B94C-869B-D67C976FE9DB}" type="datetimeFigureOut">
              <a:rPr lang="en-US" smtClean="0"/>
              <a:pPr/>
              <a:t>11/1/18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F3E13-AE60-0147-A4C8-C0A10D8DAA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262E5-630A-B94C-869B-D67C976FE9DB}" type="datetimeFigureOut">
              <a:rPr lang="en-US" smtClean="0"/>
              <a:pPr/>
              <a:t>11/1/18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F3E13-AE60-0147-A4C8-C0A10D8DAA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262E5-630A-B94C-869B-D67C976FE9DB}" type="datetimeFigureOut">
              <a:rPr lang="en-US" smtClean="0"/>
              <a:pPr/>
              <a:t>11/1/18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F3E13-AE60-0147-A4C8-C0A10D8DAA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262E5-630A-B94C-869B-D67C976FE9DB}" type="datetimeFigureOut">
              <a:rPr lang="en-US" smtClean="0"/>
              <a:pPr/>
              <a:t>11/1/18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F3E13-AE60-0147-A4C8-C0A10D8DAA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262E5-630A-B94C-869B-D67C976FE9DB}" type="datetimeFigureOut">
              <a:rPr lang="en-US" smtClean="0"/>
              <a:pPr/>
              <a:t>11/1/18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F3E13-AE60-0147-A4C8-C0A10D8DAA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262E5-630A-B94C-869B-D67C976FE9DB}" type="datetimeFigureOut">
              <a:rPr lang="en-US" smtClean="0"/>
              <a:pPr/>
              <a:t>11/1/18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F3E13-AE60-0147-A4C8-C0A10D8DAA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262E5-630A-B94C-869B-D67C976FE9DB}" type="datetimeFigureOut">
              <a:rPr lang="en-US" smtClean="0"/>
              <a:pPr/>
              <a:t>11/1/18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F3E13-AE60-0147-A4C8-C0A10D8DAA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262E5-630A-B94C-869B-D67C976FE9DB}" type="datetimeFigureOut">
              <a:rPr lang="en-US" smtClean="0"/>
              <a:pPr/>
              <a:t>11/1/18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F3E13-AE60-0147-A4C8-C0A10D8DAA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262E5-630A-B94C-869B-D67C976FE9DB}" type="datetimeFigureOut">
              <a:rPr lang="en-US" smtClean="0"/>
              <a:pPr/>
              <a:t>11/1/18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F3E13-AE60-0147-A4C8-C0A10D8DAAC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gif"/><Relationship Id="rId5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gif"/><Relationship Id="rId3" Type="http://schemas.openxmlformats.org/officeDocument/2006/relationships/image" Target="../media/image20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4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Bluffers Guide to Deep </a:t>
            </a:r>
            <a:r>
              <a:rPr lang="en-US" dirty="0" err="1" smtClean="0"/>
              <a:t>Convolutional</a:t>
            </a:r>
            <a:r>
              <a:rPr lang="en-US" dirty="0" smtClean="0"/>
              <a:t> Neural Networks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Colin Ward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Layer Overview</a:t>
            </a:r>
            <a:r>
              <a:rPr lang="en-US" dirty="0" smtClean="0"/>
              <a:t>-Activation functions and the Rectified Linear Unit (</a:t>
            </a:r>
            <a:r>
              <a:rPr lang="en-US" dirty="0" err="1" smtClean="0"/>
              <a:t>ReLU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 smtClean="0"/>
              <a:t>Make the Neural Network Non-Linear and stop the network from becoming a simple linear regression model</a:t>
            </a:r>
          </a:p>
          <a:p>
            <a:r>
              <a:rPr lang="en-US" sz="1600" dirty="0" smtClean="0"/>
              <a:t>Three Common Activation functions </a:t>
            </a:r>
          </a:p>
          <a:p>
            <a:pPr lvl="1"/>
            <a:r>
              <a:rPr lang="en-US" sz="1600" dirty="0" smtClean="0"/>
              <a:t>Sigmoid (</a:t>
            </a:r>
            <a:r>
              <a:rPr lang="en-US" sz="1600" dirty="0" err="1" smtClean="0"/>
              <a:t>f(x</a:t>
            </a:r>
            <a:r>
              <a:rPr lang="en-US" sz="1600" dirty="0" smtClean="0"/>
              <a:t>) = 1/(1+exp(-x))) – No Longer used</a:t>
            </a:r>
          </a:p>
          <a:p>
            <a:pPr lvl="1"/>
            <a:r>
              <a:rPr lang="en-US" sz="1600" dirty="0" smtClean="0"/>
              <a:t>H</a:t>
            </a:r>
            <a:r>
              <a:rPr lang="en-US" sz="1600" dirty="0" smtClean="0"/>
              <a:t>yperbolic Tangent function (</a:t>
            </a:r>
            <a:r>
              <a:rPr lang="en-US" sz="1600" dirty="0" err="1" smtClean="0"/>
              <a:t>f(x</a:t>
            </a:r>
            <a:r>
              <a:rPr lang="en-US" sz="1600" dirty="0" smtClean="0"/>
              <a:t>) =</a:t>
            </a:r>
            <a:r>
              <a:rPr lang="en-US" sz="1600" dirty="0" smtClean="0"/>
              <a:t> (1</a:t>
            </a:r>
            <a:r>
              <a:rPr lang="en-US" sz="1600" dirty="0" smtClean="0"/>
              <a:t> — exp(-2x</a:t>
            </a:r>
            <a:r>
              <a:rPr lang="en-US" sz="1600" dirty="0" smtClean="0"/>
              <a:t>)) </a:t>
            </a:r>
            <a:r>
              <a:rPr lang="en-US" sz="1600" dirty="0" smtClean="0"/>
              <a:t>/</a:t>
            </a:r>
            <a:r>
              <a:rPr lang="en-US" sz="1600" dirty="0" smtClean="0"/>
              <a:t> (1 </a:t>
            </a:r>
            <a:r>
              <a:rPr lang="en-US" sz="1600" dirty="0" smtClean="0"/>
              <a:t>+ exp(-2x</a:t>
            </a:r>
            <a:r>
              <a:rPr lang="en-US" sz="1600" dirty="0" smtClean="0"/>
              <a:t>))-Used </a:t>
            </a:r>
            <a:r>
              <a:rPr lang="en-US" sz="1600" dirty="0" smtClean="0"/>
              <a:t>S</a:t>
            </a:r>
            <a:r>
              <a:rPr lang="en-US" sz="1600" dirty="0" smtClean="0"/>
              <a:t>ometimes</a:t>
            </a:r>
          </a:p>
          <a:p>
            <a:pPr lvl="1"/>
            <a:r>
              <a:rPr lang="en-US" sz="1600" dirty="0" err="1" smtClean="0"/>
              <a:t>ReLu</a:t>
            </a:r>
            <a:r>
              <a:rPr lang="en-US" sz="1600" dirty="0" smtClean="0"/>
              <a:t> (</a:t>
            </a:r>
            <a:r>
              <a:rPr lang="en-US" sz="1600" dirty="0" err="1" smtClean="0"/>
              <a:t>f(x</a:t>
            </a:r>
            <a:r>
              <a:rPr lang="en-US" sz="1600" dirty="0" smtClean="0"/>
              <a:t>)= max(0,x))-Most Common</a:t>
            </a:r>
            <a:endParaRPr lang="en-US" sz="1600" dirty="0"/>
          </a:p>
        </p:txBody>
      </p:sp>
      <p:pic>
        <p:nvPicPr>
          <p:cNvPr id="4" name="Picture 3" descr="Relu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866" y="5055108"/>
            <a:ext cx="6163733" cy="1802892"/>
          </a:xfrm>
          <a:prstGeom prst="rect">
            <a:avLst/>
          </a:prstGeom>
        </p:spPr>
      </p:pic>
      <p:pic>
        <p:nvPicPr>
          <p:cNvPr id="5" name="Picture 4" descr="sigmoi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8932" y="3655620"/>
            <a:ext cx="1998135" cy="1399488"/>
          </a:xfrm>
          <a:prstGeom prst="rect">
            <a:avLst/>
          </a:prstGeom>
        </p:spPr>
      </p:pic>
      <p:pic>
        <p:nvPicPr>
          <p:cNvPr id="6" name="Picture 5" descr="Tangen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0695" y="3499692"/>
            <a:ext cx="2169570" cy="1555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Layer Overview</a:t>
            </a:r>
            <a:r>
              <a:rPr lang="en-US" dirty="0" smtClean="0"/>
              <a:t>-Activation functions and the Rectified Linear Unit (</a:t>
            </a:r>
            <a:r>
              <a:rPr lang="en-US" dirty="0" err="1" smtClean="0"/>
              <a:t>ReLU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 smtClean="0"/>
              <a:t>Make the Neural Network Non-Linear and stop the network from becoming a simple linear regression model</a:t>
            </a:r>
          </a:p>
          <a:p>
            <a:r>
              <a:rPr lang="en-US" sz="1600" dirty="0" smtClean="0"/>
              <a:t>Three Common Activation functions </a:t>
            </a:r>
          </a:p>
          <a:p>
            <a:pPr lvl="1"/>
            <a:r>
              <a:rPr lang="en-US" sz="1600" dirty="0" smtClean="0"/>
              <a:t>Sigmoid (</a:t>
            </a:r>
            <a:r>
              <a:rPr lang="en-US" sz="1600" dirty="0" err="1" smtClean="0"/>
              <a:t>f(x</a:t>
            </a:r>
            <a:r>
              <a:rPr lang="en-US" sz="1600" dirty="0" smtClean="0"/>
              <a:t>) = 1/(1+exp(-x))) – No Longer used</a:t>
            </a:r>
          </a:p>
          <a:p>
            <a:pPr lvl="1"/>
            <a:r>
              <a:rPr lang="en-US" sz="1600" dirty="0" smtClean="0"/>
              <a:t>H</a:t>
            </a:r>
            <a:r>
              <a:rPr lang="en-US" sz="1600" dirty="0" smtClean="0"/>
              <a:t>yperbolic Tangent function (</a:t>
            </a:r>
            <a:r>
              <a:rPr lang="en-US" sz="1600" dirty="0" err="1" smtClean="0"/>
              <a:t>f(x</a:t>
            </a:r>
            <a:r>
              <a:rPr lang="en-US" sz="1600" dirty="0" smtClean="0"/>
              <a:t>) =</a:t>
            </a:r>
            <a:r>
              <a:rPr lang="en-US" sz="1600" dirty="0" smtClean="0"/>
              <a:t> (1</a:t>
            </a:r>
            <a:r>
              <a:rPr lang="en-US" sz="1600" dirty="0" smtClean="0"/>
              <a:t> — exp(-2x</a:t>
            </a:r>
            <a:r>
              <a:rPr lang="en-US" sz="1600" dirty="0" smtClean="0"/>
              <a:t>)) </a:t>
            </a:r>
            <a:r>
              <a:rPr lang="en-US" sz="1600" dirty="0" smtClean="0"/>
              <a:t>/</a:t>
            </a:r>
            <a:r>
              <a:rPr lang="en-US" sz="1600" dirty="0" smtClean="0"/>
              <a:t> (1 </a:t>
            </a:r>
            <a:r>
              <a:rPr lang="en-US" sz="1600" dirty="0" smtClean="0"/>
              <a:t>+ exp(-2x</a:t>
            </a:r>
            <a:r>
              <a:rPr lang="en-US" sz="1600" dirty="0" smtClean="0"/>
              <a:t>))-Used </a:t>
            </a:r>
            <a:r>
              <a:rPr lang="en-US" sz="1600" dirty="0" smtClean="0"/>
              <a:t>S</a:t>
            </a:r>
            <a:r>
              <a:rPr lang="en-US" sz="1600" dirty="0" smtClean="0"/>
              <a:t>ometimes</a:t>
            </a:r>
          </a:p>
          <a:p>
            <a:pPr lvl="1"/>
            <a:r>
              <a:rPr lang="en-US" sz="1600" dirty="0" err="1" smtClean="0"/>
              <a:t>ReLu</a:t>
            </a:r>
            <a:r>
              <a:rPr lang="en-US" sz="1600" dirty="0" smtClean="0"/>
              <a:t> (</a:t>
            </a:r>
            <a:r>
              <a:rPr lang="en-US" sz="1600" dirty="0" err="1" smtClean="0"/>
              <a:t>f(x</a:t>
            </a:r>
            <a:r>
              <a:rPr lang="en-US" sz="1600" dirty="0" smtClean="0"/>
              <a:t>)= max(0,x))-Most Common</a:t>
            </a:r>
            <a:endParaRPr lang="en-US" sz="1600" dirty="0"/>
          </a:p>
        </p:txBody>
      </p:sp>
      <p:pic>
        <p:nvPicPr>
          <p:cNvPr id="4" name="Picture 3" descr="Relu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866" y="5055108"/>
            <a:ext cx="6163733" cy="1802892"/>
          </a:xfrm>
          <a:prstGeom prst="rect">
            <a:avLst/>
          </a:prstGeom>
        </p:spPr>
      </p:pic>
      <p:pic>
        <p:nvPicPr>
          <p:cNvPr id="5" name="Picture 4" descr="sigmoi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8932" y="3655620"/>
            <a:ext cx="1998135" cy="1399488"/>
          </a:xfrm>
          <a:prstGeom prst="rect">
            <a:avLst/>
          </a:prstGeom>
        </p:spPr>
      </p:pic>
      <p:pic>
        <p:nvPicPr>
          <p:cNvPr id="6" name="Picture 5" descr="Tangen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0695" y="3499692"/>
            <a:ext cx="2169570" cy="1555415"/>
          </a:xfrm>
          <a:prstGeom prst="rect">
            <a:avLst/>
          </a:prstGeom>
        </p:spPr>
      </p:pic>
      <p:pic>
        <p:nvPicPr>
          <p:cNvPr id="7" name="Picture 6" descr="ReLu in Operatio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619" y="3516625"/>
            <a:ext cx="8499481" cy="31816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Training-Back Propagation</a:t>
            </a:r>
            <a:endParaRPr lang="en-US" dirty="0"/>
          </a:p>
        </p:txBody>
      </p:sp>
      <p:pic>
        <p:nvPicPr>
          <p:cNvPr id="6" name="Picture 5" descr="Backpropag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467" y="1417638"/>
            <a:ext cx="3759199" cy="1981025"/>
          </a:xfrm>
          <a:prstGeom prst="rect">
            <a:avLst/>
          </a:prstGeom>
        </p:spPr>
      </p:pic>
      <p:pic>
        <p:nvPicPr>
          <p:cNvPr id="7" name="Picture 6" descr="CONV_BACK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879600" y="5246059"/>
            <a:ext cx="5113867" cy="1594120"/>
          </a:xfrm>
          <a:prstGeom prst="rect">
            <a:avLst/>
          </a:prstGeom>
        </p:spPr>
      </p:pic>
      <p:pic>
        <p:nvPicPr>
          <p:cNvPr id="8" name="Picture 7" descr="Convolution_FW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600" y="3648436"/>
            <a:ext cx="5249333" cy="15976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Training-Gradient Descent</a:t>
            </a:r>
            <a:endParaRPr lang="en-US" dirty="0"/>
          </a:p>
        </p:txBody>
      </p:sp>
      <p:pic>
        <p:nvPicPr>
          <p:cNvPr id="4" name="Picture 3" descr="Gradient Deceny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933" y="2946401"/>
            <a:ext cx="4623795" cy="3911600"/>
          </a:xfrm>
          <a:prstGeom prst="rect">
            <a:avLst/>
          </a:prstGeom>
        </p:spPr>
      </p:pic>
      <p:pic>
        <p:nvPicPr>
          <p:cNvPr id="5" name="Picture 4" descr="Gradient_descent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204" y="2946401"/>
            <a:ext cx="4623796" cy="39115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cep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568610" y="6615602"/>
            <a:ext cx="15376626" cy="42394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Architectures</a:t>
            </a:r>
            <a:endParaRPr lang="en-US" dirty="0"/>
          </a:p>
        </p:txBody>
      </p:sp>
      <p:pic>
        <p:nvPicPr>
          <p:cNvPr id="5" name="Picture 4" descr="AlexNe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800" y="1417638"/>
            <a:ext cx="5080000" cy="1837544"/>
          </a:xfrm>
          <a:prstGeom prst="rect">
            <a:avLst/>
          </a:prstGeom>
        </p:spPr>
      </p:pic>
      <p:pic>
        <p:nvPicPr>
          <p:cNvPr id="9" name="Picture 8" descr="1_4tlPOipWjcwIoNUlQ6IWFQ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923" y="3255182"/>
            <a:ext cx="339960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Architectures</a:t>
            </a:r>
            <a:endParaRPr lang="en-US" dirty="0"/>
          </a:p>
        </p:txBody>
      </p:sp>
      <p:pic>
        <p:nvPicPr>
          <p:cNvPr id="5" name="Picture 4" descr="AlexNe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800" y="1954853"/>
            <a:ext cx="5080000" cy="1837544"/>
          </a:xfrm>
          <a:prstGeom prst="rect">
            <a:avLst/>
          </a:prstGeom>
        </p:spPr>
      </p:pic>
      <p:pic>
        <p:nvPicPr>
          <p:cNvPr id="8" name="Picture 7" descr="Neural_Network_Explos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7" y="1218133"/>
            <a:ext cx="8686800" cy="5685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good stuff</a:t>
            </a:r>
            <a:endParaRPr lang="en-US" dirty="0"/>
          </a:p>
        </p:txBody>
      </p:sp>
      <p:pic>
        <p:nvPicPr>
          <p:cNvPr id="7" name="Picture 6" descr="SociableAmazingApe-small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800" y="3683000"/>
            <a:ext cx="4140200" cy="3175000"/>
          </a:xfrm>
          <a:prstGeom prst="rect">
            <a:avLst/>
          </a:prstGeom>
        </p:spPr>
      </p:pic>
      <p:pic>
        <p:nvPicPr>
          <p:cNvPr id="8" name="Picture 7" descr="1_pyDWEf7qautBRq3lcw5xew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0" y="3924724"/>
            <a:ext cx="5207000" cy="2933276"/>
          </a:xfrm>
          <a:prstGeom prst="rect">
            <a:avLst/>
          </a:prstGeom>
        </p:spPr>
      </p:pic>
      <p:pic>
        <p:nvPicPr>
          <p:cNvPr id="9" name="Picture 8" descr="Machine_Intelligence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867" y="1287762"/>
            <a:ext cx="5943600" cy="2822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good stuff cont.</a:t>
            </a:r>
            <a:endParaRPr lang="en-US" dirty="0"/>
          </a:p>
        </p:txBody>
      </p:sp>
      <p:pic>
        <p:nvPicPr>
          <p:cNvPr id="4" name="Picture 3" descr="2BC0134000000578-0-image-a-11_14407940825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100" y="1272822"/>
            <a:ext cx="4530900" cy="2721389"/>
          </a:xfrm>
          <a:prstGeom prst="rect">
            <a:avLst/>
          </a:prstGeom>
        </p:spPr>
      </p:pic>
      <p:pic>
        <p:nvPicPr>
          <p:cNvPr id="5" name="Picture 4" descr="latex3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119" y="3994211"/>
            <a:ext cx="5245881" cy="2965925"/>
          </a:xfrm>
          <a:prstGeom prst="rect">
            <a:avLst/>
          </a:prstGeom>
        </p:spPr>
      </p:pic>
      <p:pic>
        <p:nvPicPr>
          <p:cNvPr id="6" name="Picture 5" descr="microsoftre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33" y="1626810"/>
            <a:ext cx="3592286" cy="41801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we reviewing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Brief </a:t>
            </a:r>
            <a:r>
              <a:rPr lang="en-US" dirty="0" smtClean="0"/>
              <a:t>History</a:t>
            </a:r>
          </a:p>
          <a:p>
            <a:r>
              <a:rPr lang="en-US" dirty="0" smtClean="0"/>
              <a:t>Subcomponents</a:t>
            </a:r>
            <a:r>
              <a:rPr lang="en-US" dirty="0" smtClean="0"/>
              <a:t>/Layers and Background</a:t>
            </a:r>
          </a:p>
          <a:p>
            <a:pPr lvl="1"/>
            <a:r>
              <a:rPr lang="en-US" dirty="0" smtClean="0"/>
              <a:t>Convolution Layers</a:t>
            </a:r>
          </a:p>
          <a:p>
            <a:pPr lvl="1"/>
            <a:r>
              <a:rPr lang="en-US" dirty="0" smtClean="0"/>
              <a:t>Pooling Layers</a:t>
            </a:r>
          </a:p>
          <a:p>
            <a:pPr lvl="1"/>
            <a:r>
              <a:rPr lang="en-US" dirty="0" smtClean="0"/>
              <a:t>Fully Connected Layers</a:t>
            </a:r>
          </a:p>
          <a:p>
            <a:pPr lvl="1"/>
            <a:r>
              <a:rPr lang="en-US" dirty="0" err="1" smtClean="0"/>
              <a:t>ReLU</a:t>
            </a:r>
            <a:r>
              <a:rPr lang="en-US" dirty="0" smtClean="0"/>
              <a:t> Operations</a:t>
            </a:r>
            <a:endParaRPr lang="en-US" dirty="0" smtClean="0"/>
          </a:p>
          <a:p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Back propagation</a:t>
            </a:r>
            <a:endParaRPr lang="en-US" dirty="0" smtClean="0"/>
          </a:p>
          <a:p>
            <a:pPr lvl="1"/>
            <a:r>
              <a:rPr lang="en-US" dirty="0" smtClean="0"/>
              <a:t>Gradient Descent</a:t>
            </a:r>
          </a:p>
          <a:p>
            <a:r>
              <a:rPr lang="en-US" dirty="0" smtClean="0"/>
              <a:t>Architectures</a:t>
            </a:r>
          </a:p>
          <a:p>
            <a:r>
              <a:rPr lang="en-US" dirty="0" smtClean="0"/>
              <a:t>Examples</a:t>
            </a:r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History and Reasoning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Works by Hubel and Wiesel In the 1950’s and 1960’s experiments found monkey’s and cats contain neurons that individually respond to small regions of an image</a:t>
            </a:r>
          </a:p>
          <a:p>
            <a:r>
              <a:rPr lang="en-US" sz="1800" dirty="0" smtClean="0"/>
              <a:t>Neocognitron was developed based on the work of Hubel and Wiesel in 1980 but processing power proved to be a major constraint</a:t>
            </a:r>
          </a:p>
          <a:p>
            <a:r>
              <a:rPr lang="en-US" sz="1800" dirty="0" smtClean="0"/>
              <a:t>LeNet-5 was developed in 1998 to detect hand written signatures with a training set provided by the postal service</a:t>
            </a:r>
          </a:p>
          <a:p>
            <a:r>
              <a:rPr lang="en-US" sz="1800" dirty="0" err="1" smtClean="0"/>
              <a:t>AlexNet</a:t>
            </a:r>
            <a:r>
              <a:rPr lang="en-US" sz="1800" dirty="0" smtClean="0"/>
              <a:t> was the first Neural Network successfully wins the </a:t>
            </a:r>
            <a:r>
              <a:rPr lang="en-US" sz="1800" dirty="0" err="1" smtClean="0"/>
              <a:t>ImageNet</a:t>
            </a:r>
            <a:r>
              <a:rPr lang="en-US" sz="1800" dirty="0" smtClean="0"/>
              <a:t> competition in 2012 by a huge margin waking the study of neural networks from dormancy</a:t>
            </a:r>
          </a:p>
          <a:p>
            <a:r>
              <a:rPr lang="en-US" sz="1800" dirty="0" smtClean="0"/>
              <a:t>Currently the most accurate network is the Residual Neural Network Architecture</a:t>
            </a:r>
          </a:p>
        </p:txBody>
      </p:sp>
      <p:pic>
        <p:nvPicPr>
          <p:cNvPr id="4" name="Picture 3" descr="Lenet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333" y="4496964"/>
            <a:ext cx="6858000" cy="19888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07067" y="6485784"/>
            <a:ext cx="584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Above is the LeNet-5 </a:t>
            </a:r>
            <a:r>
              <a:rPr lang="en-US" dirty="0" err="1" smtClean="0"/>
              <a:t>Convolutional</a:t>
            </a:r>
            <a:r>
              <a:rPr lang="en-US" dirty="0" smtClean="0"/>
              <a:t> Neural Network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Overview-High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Consists of 4 basic building blocks</a:t>
            </a:r>
          </a:p>
          <a:p>
            <a:pPr lvl="1"/>
            <a:r>
              <a:rPr lang="en-US" dirty="0" smtClean="0"/>
              <a:t>Pooling Layers</a:t>
            </a:r>
          </a:p>
          <a:p>
            <a:pPr lvl="1"/>
            <a:r>
              <a:rPr lang="en-US" dirty="0" err="1" smtClean="0"/>
              <a:t>Convolutional</a:t>
            </a:r>
            <a:r>
              <a:rPr lang="en-US" dirty="0" smtClean="0"/>
              <a:t> Layers</a:t>
            </a:r>
          </a:p>
          <a:p>
            <a:pPr lvl="1"/>
            <a:r>
              <a:rPr lang="en-US" dirty="0" smtClean="0"/>
              <a:t>Fully Connected Layers</a:t>
            </a:r>
          </a:p>
          <a:p>
            <a:pPr lvl="1"/>
            <a:r>
              <a:rPr lang="en-US" dirty="0" err="1" smtClean="0"/>
              <a:t>ReLu</a:t>
            </a:r>
            <a:r>
              <a:rPr lang="en-US" dirty="0" smtClean="0"/>
              <a:t>/Activation Layers</a:t>
            </a:r>
            <a:endParaRPr lang="en-US" dirty="0"/>
          </a:p>
        </p:txBody>
      </p:sp>
      <p:pic>
        <p:nvPicPr>
          <p:cNvPr id="4" name="Picture 3" descr="High-Leve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63483"/>
            <a:ext cx="9144000" cy="2425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Overview-Convolution Layers</a:t>
            </a:r>
            <a:endParaRPr lang="en-US" dirty="0"/>
          </a:p>
        </p:txBody>
      </p:sp>
      <p:pic>
        <p:nvPicPr>
          <p:cNvPr id="7" name="Picture 6" descr="padding_strides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974" y="3930120"/>
            <a:ext cx="2322271" cy="2239963"/>
          </a:xfrm>
          <a:prstGeom prst="rect">
            <a:avLst/>
          </a:prstGeom>
        </p:spPr>
      </p:pic>
      <p:pic>
        <p:nvPicPr>
          <p:cNvPr id="8" name="Picture 7" descr="same_padding_no_strides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06" y="3930121"/>
            <a:ext cx="1970568" cy="22399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6406" y="6170083"/>
            <a:ext cx="4638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Above are convolutions of different strides</a:t>
            </a:r>
            <a:endParaRPr lang="en-US" dirty="0"/>
          </a:p>
        </p:txBody>
      </p:sp>
      <p:pic>
        <p:nvPicPr>
          <p:cNvPr id="10" name="Picture 9" descr="Filte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800" y="2954219"/>
            <a:ext cx="3556000" cy="36481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46406" y="1417638"/>
            <a:ext cx="79403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Filters are used to extract features from an image for object recognition</a:t>
            </a:r>
          </a:p>
          <a:p>
            <a:pPr>
              <a:buFont typeface="Arial"/>
              <a:buChar char="•"/>
            </a:pPr>
            <a:r>
              <a:rPr lang="en-US" dirty="0" smtClean="0"/>
              <a:t>N</a:t>
            </a:r>
            <a:r>
              <a:rPr lang="en-US" dirty="0" smtClean="0"/>
              <a:t>ormally initialized to random numbers or constants</a:t>
            </a:r>
          </a:p>
          <a:p>
            <a:pPr>
              <a:buFont typeface="Arial"/>
              <a:buChar char="•"/>
            </a:pPr>
            <a:r>
              <a:rPr lang="en-US" dirty="0" smtClean="0"/>
              <a:t>Training and back propagation is used to create these filters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Overview-Convolution Layers</a:t>
            </a:r>
            <a:endParaRPr lang="en-US" dirty="0"/>
          </a:p>
        </p:txBody>
      </p:sp>
      <p:pic>
        <p:nvPicPr>
          <p:cNvPr id="4" name="Picture 3" descr="download--9-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28923"/>
            <a:ext cx="9144000" cy="1729077"/>
          </a:xfrm>
          <a:prstGeom prst="rect">
            <a:avLst/>
          </a:prstGeom>
        </p:spPr>
      </p:pic>
      <p:pic>
        <p:nvPicPr>
          <p:cNvPr id="5" name="Picture 4" descr="download--7-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066" y="1417638"/>
            <a:ext cx="2554817" cy="1933375"/>
          </a:xfrm>
          <a:prstGeom prst="rect">
            <a:avLst/>
          </a:prstGeom>
        </p:spPr>
      </p:pic>
      <p:pic>
        <p:nvPicPr>
          <p:cNvPr id="6" name="Picture 5" descr="download--8-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23776"/>
            <a:ext cx="9144000" cy="10057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Overview-Pooling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Responsible for down sampling  for increased performance</a:t>
            </a:r>
          </a:p>
          <a:p>
            <a:r>
              <a:rPr lang="en-US" sz="2400" dirty="0" smtClean="0"/>
              <a:t>Less </a:t>
            </a:r>
            <a:r>
              <a:rPr lang="en-US" sz="2400" dirty="0" smtClean="0"/>
              <a:t>spatial information/parameters so reduced chance of over fitting</a:t>
            </a:r>
          </a:p>
          <a:p>
            <a:r>
              <a:rPr lang="en-US" sz="2400" dirty="0" smtClean="0"/>
              <a:t>Translation invariance</a:t>
            </a:r>
            <a:endParaRPr lang="en-US" sz="2400" dirty="0"/>
          </a:p>
        </p:txBody>
      </p:sp>
      <p:pic>
        <p:nvPicPr>
          <p:cNvPr id="4" name="Picture 3" descr="Pooling Lay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6410"/>
            <a:ext cx="9144000" cy="26715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Layer Overview-Fully Connected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scores for each class that coul</a:t>
            </a:r>
            <a:r>
              <a:rPr lang="en-US" dirty="0" smtClean="0"/>
              <a:t>d potentially be the object there are two common methods</a:t>
            </a:r>
          </a:p>
          <a:p>
            <a:pPr lvl="1"/>
            <a:r>
              <a:rPr lang="en-US" dirty="0" smtClean="0"/>
              <a:t>Support Vector Machine (SVM) </a:t>
            </a:r>
          </a:p>
          <a:p>
            <a:pPr lvl="1"/>
            <a:r>
              <a:rPr lang="en-US" dirty="0" err="1" smtClean="0"/>
              <a:t>Softmax</a:t>
            </a:r>
            <a:r>
              <a:rPr lang="en-US" dirty="0" smtClean="0"/>
              <a:t> </a:t>
            </a:r>
          </a:p>
          <a:p>
            <a:endParaRPr lang="en-US" dirty="0" smtClean="0"/>
          </a:p>
        </p:txBody>
      </p:sp>
      <p:pic>
        <p:nvPicPr>
          <p:cNvPr id="4" name="Picture 3" descr="Cov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4276725"/>
            <a:ext cx="6350000" cy="2165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Layer Overview-Fully Connected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scores for each class that coul</a:t>
            </a:r>
            <a:r>
              <a:rPr lang="en-US" dirty="0" smtClean="0"/>
              <a:t>d potentially be the object there are two common methods</a:t>
            </a:r>
          </a:p>
          <a:p>
            <a:pPr lvl="1"/>
            <a:r>
              <a:rPr lang="en-US" dirty="0" smtClean="0"/>
              <a:t>Support Vector Machine (SVM) </a:t>
            </a:r>
          </a:p>
          <a:p>
            <a:pPr lvl="1"/>
            <a:r>
              <a:rPr lang="en-US" dirty="0" err="1" smtClean="0"/>
              <a:t>Softmax</a:t>
            </a:r>
            <a:r>
              <a:rPr lang="en-US" dirty="0" smtClean="0"/>
              <a:t> </a:t>
            </a:r>
          </a:p>
          <a:p>
            <a:endParaRPr lang="en-US" dirty="0" smtClean="0"/>
          </a:p>
        </p:txBody>
      </p:sp>
      <p:pic>
        <p:nvPicPr>
          <p:cNvPr id="6" name="Picture 5" descr="RM-CNN-Schematic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733" y="4247547"/>
            <a:ext cx="4876801" cy="26104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</TotalTime>
  <Words>1070</Words>
  <Application>Microsoft Macintosh PowerPoint</Application>
  <PresentationFormat>On-screen Show (4:3)</PresentationFormat>
  <Paragraphs>99</Paragraphs>
  <Slides>17</Slides>
  <Notes>3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Bluffers Guide to Deep Convolutional Neural Networks</vt:lpstr>
      <vt:lpstr>What are we reviewing</vt:lpstr>
      <vt:lpstr>Quick History and Reasoning</vt:lpstr>
      <vt:lpstr>Layer Overview-High Level</vt:lpstr>
      <vt:lpstr>Layer Overview-Convolution Layers</vt:lpstr>
      <vt:lpstr>Layer Overview-Convolution Layers</vt:lpstr>
      <vt:lpstr>Layer Overview-Pooling Layers</vt:lpstr>
      <vt:lpstr>Layer Overview-Fully Connected Layers</vt:lpstr>
      <vt:lpstr>Layer Overview-Fully Connected Layers</vt:lpstr>
      <vt:lpstr>Layer Overview-Activation functions and the Rectified Linear Unit (ReLU)</vt:lpstr>
      <vt:lpstr>Layer Overview-Activation functions and the Rectified Linear Unit (ReLU)</vt:lpstr>
      <vt:lpstr>Training-Back Propagation</vt:lpstr>
      <vt:lpstr>Training-Gradient Descent</vt:lpstr>
      <vt:lpstr>Architectures</vt:lpstr>
      <vt:lpstr>Architectures</vt:lpstr>
      <vt:lpstr>The good stuff</vt:lpstr>
      <vt:lpstr>The good stuff cont.</vt:lpstr>
    </vt:vector>
  </TitlesOfParts>
  <Company>Home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Bluffers Guide to Deep Convolutional Neural Networks</dc:title>
  <dc:creator>Colin</dc:creator>
  <cp:lastModifiedBy>Colin</cp:lastModifiedBy>
  <cp:revision>15</cp:revision>
  <dcterms:created xsi:type="dcterms:W3CDTF">2018-11-01T23:55:25Z</dcterms:created>
  <dcterms:modified xsi:type="dcterms:W3CDTF">2018-11-02T05:16:07Z</dcterms:modified>
</cp:coreProperties>
</file>